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311b131e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311b131e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0311b131e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0311b131e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0311b131e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0311b131e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311b131e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0311b131e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311b131e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311b131e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311b131e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311b131e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0311b131e4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0311b131e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311b131e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311b131e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311b131e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311b131e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311b131e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311b131e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deb7c092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bdeb7c092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311b131e4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311b131e4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0311b131e4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0311b131e4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f32fba01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f32fba01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3d4e57e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3d4e57e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b02718ce1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b02718ce1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b02718ce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eb02718ce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fae45987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fae45987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fae45987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fae45987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fae45987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fae45987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52725" y="179700"/>
            <a:ext cx="4176900" cy="25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Rector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побеждает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легаси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9623" y="434192"/>
            <a:ext cx="4352051" cy="42751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Правила</a:t>
            </a:r>
            <a:endParaRPr/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1638" y="2134988"/>
            <a:ext cx="5800725" cy="269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2"/>
          <p:cNvSpPr txBox="1"/>
          <p:nvPr/>
        </p:nvSpPr>
        <p:spPr>
          <a:xfrm>
            <a:off x="683275" y="1148275"/>
            <a:ext cx="54663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RemoveUselessReturnTagRector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Remove @return docblock with same type as defined in PHP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Правило S</a:t>
            </a:r>
            <a:r>
              <a:rPr lang="ru"/>
              <a:t>implifyUselessVariableRector</a:t>
            </a:r>
            <a:endParaRPr/>
          </a:p>
        </p:txBody>
      </p:sp>
      <p:pic>
        <p:nvPicPr>
          <p:cNvPr id="117" name="Google Shape;1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43" y="1404305"/>
            <a:ext cx="3765525" cy="233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Похоже, но нет</a:t>
            </a:r>
            <a:endParaRPr/>
          </a:p>
        </p:txBody>
      </p:sp>
      <p:pic>
        <p:nvPicPr>
          <p:cNvPr id="123" name="Google Shape;12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138" y="1286874"/>
            <a:ext cx="6813725" cy="266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Наборы правил</a:t>
            </a:r>
            <a:endParaRPr/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DeadCode (50)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CodeQuality (70)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TypeDeclaration (22)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/>
              <a:t>PhpХ (Y)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Делает ТВОЮ работу за ТЕБЯ</a:t>
            </a:r>
            <a:endParaRPr/>
          </a:p>
        </p:txBody>
      </p:sp>
      <p:pic>
        <p:nvPicPr>
          <p:cNvPr id="135" name="Google Shape;135;p26"/>
          <p:cNvPicPr preferRelativeResize="0"/>
          <p:nvPr/>
        </p:nvPicPr>
        <p:blipFill rotWithShape="1">
          <a:blip r:embed="rId3">
            <a:alphaModFix/>
          </a:blip>
          <a:srcRect b="5820" l="0" r="1419" t="0"/>
          <a:stretch/>
        </p:blipFill>
        <p:spPr>
          <a:xfrm>
            <a:off x="2076175" y="1017725"/>
            <a:ext cx="4991650" cy="378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Правило </a:t>
            </a:r>
            <a:r>
              <a:rPr lang="ru"/>
              <a:t>RemoveEmptyClassMethod</a:t>
            </a:r>
            <a:endParaRPr/>
          </a:p>
        </p:txBody>
      </p:sp>
      <p:sp>
        <p:nvSpPr>
          <p:cNvPr id="141" name="Google Shape;14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rgbClr val="008800"/>
                </a:solidFill>
              </a:rPr>
              <a:t>class</a:t>
            </a:r>
            <a:r>
              <a:rPr lang="ru" sz="2400">
                <a:solidFill>
                  <a:srgbClr val="333333"/>
                </a:solidFill>
              </a:rPr>
              <a:t> </a:t>
            </a:r>
            <a:r>
              <a:rPr b="1" lang="ru" sz="2400">
                <a:solidFill>
                  <a:srgbClr val="BB0066"/>
                </a:solidFill>
              </a:rPr>
              <a:t>Singleton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333333"/>
                </a:solidFill>
              </a:rPr>
              <a:t>{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333333"/>
                </a:solidFill>
              </a:rPr>
              <a:t>...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333333"/>
                </a:solidFill>
              </a:rPr>
              <a:t>    </a:t>
            </a:r>
            <a:r>
              <a:rPr b="1" lang="ru" sz="2400">
                <a:solidFill>
                  <a:srgbClr val="008800"/>
                </a:solidFill>
              </a:rPr>
              <a:t>protected</a:t>
            </a:r>
            <a:r>
              <a:rPr lang="ru" sz="2400">
                <a:solidFill>
                  <a:srgbClr val="333333"/>
                </a:solidFill>
              </a:rPr>
              <a:t> </a:t>
            </a:r>
            <a:r>
              <a:rPr b="1" lang="ru" sz="2400">
                <a:solidFill>
                  <a:srgbClr val="008800"/>
                </a:solidFill>
              </a:rPr>
              <a:t>function</a:t>
            </a:r>
            <a:r>
              <a:rPr lang="ru" sz="2400">
                <a:solidFill>
                  <a:srgbClr val="333333"/>
                </a:solidFill>
              </a:rPr>
              <a:t> </a:t>
            </a:r>
            <a:r>
              <a:rPr b="1" lang="ru" sz="2400">
                <a:solidFill>
                  <a:srgbClr val="0066BB"/>
                </a:solidFill>
              </a:rPr>
              <a:t>__construct</a:t>
            </a:r>
            <a:r>
              <a:rPr lang="ru" sz="2400">
                <a:solidFill>
                  <a:srgbClr val="333333"/>
                </a:solidFill>
              </a:rPr>
              <a:t>() { }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>
                <a:solidFill>
                  <a:srgbClr val="333333"/>
                </a:solidFill>
              </a:rPr>
              <a:t>    </a:t>
            </a:r>
            <a:r>
              <a:rPr b="1" lang="ru" sz="2400">
                <a:solidFill>
                  <a:srgbClr val="008800"/>
                </a:solidFill>
              </a:rPr>
              <a:t>protected</a:t>
            </a:r>
            <a:r>
              <a:rPr lang="ru" sz="2400">
                <a:solidFill>
                  <a:srgbClr val="333333"/>
                </a:solidFill>
              </a:rPr>
              <a:t> </a:t>
            </a:r>
            <a:r>
              <a:rPr b="1" lang="ru" sz="2400">
                <a:solidFill>
                  <a:srgbClr val="008800"/>
                </a:solidFill>
              </a:rPr>
              <a:t>function</a:t>
            </a:r>
            <a:r>
              <a:rPr lang="ru" sz="2400">
                <a:solidFill>
                  <a:srgbClr val="333333"/>
                </a:solidFill>
              </a:rPr>
              <a:t> </a:t>
            </a:r>
            <a:r>
              <a:rPr b="1" lang="ru" sz="2400">
                <a:solidFill>
                  <a:srgbClr val="0066BB"/>
                </a:solidFill>
              </a:rPr>
              <a:t>__clone</a:t>
            </a:r>
            <a:r>
              <a:rPr lang="ru" sz="2400">
                <a:solidFill>
                  <a:srgbClr val="333333"/>
                </a:solidFill>
              </a:rPr>
              <a:t>() { }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Правило RemoveUnusedPrivateMethod</a:t>
            </a:r>
            <a:endParaRPr/>
          </a:p>
        </p:txBody>
      </p:sp>
      <p:sp>
        <p:nvSpPr>
          <p:cNvPr id="147" name="Google Shape;147;p28"/>
          <p:cNvSpPr txBox="1"/>
          <p:nvPr>
            <p:ph idx="1" type="body"/>
          </p:nvPr>
        </p:nvSpPr>
        <p:spPr>
          <a:xfrm>
            <a:off x="691275" y="1133500"/>
            <a:ext cx="485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8800"/>
                </a:solidFill>
              </a:rPr>
              <a:t>class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BB0066"/>
                </a:solidFill>
              </a:rPr>
              <a:t>Tool</a:t>
            </a:r>
            <a:r>
              <a:rPr lang="ru">
                <a:solidFill>
                  <a:srgbClr val="333333"/>
                </a:solidFill>
              </a:rPr>
              <a:t> {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</a:t>
            </a:r>
            <a:r>
              <a:rPr b="1" lang="ru">
                <a:solidFill>
                  <a:srgbClr val="008800"/>
                </a:solidFill>
              </a:rPr>
              <a:t>public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8800"/>
                </a:solidFill>
              </a:rPr>
              <a:t>function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66BB"/>
                </a:solidFill>
              </a:rPr>
              <a:t>exec</a:t>
            </a:r>
            <a:r>
              <a:rPr lang="ru">
                <a:solidFill>
                  <a:srgbClr val="333333"/>
                </a:solidFill>
              </a:rPr>
              <a:t>(): void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{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</a:t>
            </a:r>
            <a:r>
              <a:rPr lang="ru">
                <a:solidFill>
                  <a:srgbClr val="888888"/>
                </a:solidFill>
              </a:rPr>
              <a:t>//$this-&gt;doWork('one');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</a:t>
            </a:r>
            <a:r>
              <a:rPr lang="ru">
                <a:solidFill>
                  <a:srgbClr val="888888"/>
                </a:solidFill>
              </a:rPr>
              <a:t>//$this-&gt;doWork('two');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}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</a:t>
            </a:r>
            <a:r>
              <a:rPr b="1" lang="ru">
                <a:solidFill>
                  <a:srgbClr val="008800"/>
                </a:solidFill>
              </a:rPr>
              <a:t>private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8800"/>
                </a:solidFill>
              </a:rPr>
              <a:t>function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66BB"/>
                </a:solidFill>
              </a:rPr>
              <a:t>doWork</a:t>
            </a:r>
            <a:r>
              <a:rPr lang="ru">
                <a:solidFill>
                  <a:srgbClr val="333333"/>
                </a:solidFill>
              </a:rPr>
              <a:t>(</a:t>
            </a:r>
            <a:r>
              <a:rPr lang="ru">
                <a:solidFill>
                  <a:srgbClr val="996633"/>
                </a:solidFill>
              </a:rPr>
              <a:t>$name</a:t>
            </a:r>
            <a:r>
              <a:rPr lang="ru">
                <a:solidFill>
                  <a:srgbClr val="333333"/>
                </a:solidFill>
              </a:rPr>
              <a:t>): void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{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...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rgbClr val="333333"/>
                </a:solidFill>
              </a:rPr>
              <a:t>    }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 лечить?</a:t>
            </a:r>
            <a:endParaRPr/>
          </a:p>
        </p:txBody>
      </p:sp>
      <p:sp>
        <p:nvSpPr>
          <p:cNvPr id="153" name="Google Shape;153;p29"/>
          <p:cNvSpPr txBox="1"/>
          <p:nvPr>
            <p:ph idx="1" type="body"/>
          </p:nvPr>
        </p:nvSpPr>
        <p:spPr>
          <a:xfrm>
            <a:off x="691275" y="1133500"/>
            <a:ext cx="4850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08800"/>
                </a:solidFill>
              </a:rPr>
              <a:t>class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BB0066"/>
                </a:solidFill>
              </a:rPr>
              <a:t>Tool</a:t>
            </a:r>
            <a:r>
              <a:rPr lang="ru">
                <a:solidFill>
                  <a:srgbClr val="333333"/>
                </a:solidFill>
              </a:rPr>
              <a:t> {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</a:t>
            </a:r>
            <a:r>
              <a:rPr b="1" lang="ru">
                <a:solidFill>
                  <a:srgbClr val="008800"/>
                </a:solidFill>
              </a:rPr>
              <a:t>public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8800"/>
                </a:solidFill>
              </a:rPr>
              <a:t>function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66BB"/>
                </a:solidFill>
              </a:rPr>
              <a:t>exec</a:t>
            </a:r>
            <a:r>
              <a:rPr lang="ru">
                <a:solidFill>
                  <a:srgbClr val="333333"/>
                </a:solidFill>
              </a:rPr>
              <a:t>(): void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{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</a:t>
            </a:r>
            <a:r>
              <a:rPr lang="ru">
                <a:solidFill>
                  <a:srgbClr val="996633"/>
                </a:solidFill>
              </a:rPr>
              <a:t>$this</a:t>
            </a:r>
            <a:r>
              <a:rPr lang="ru">
                <a:solidFill>
                  <a:srgbClr val="333333"/>
                </a:solidFill>
              </a:rPr>
              <a:t>-&gt;</a:t>
            </a:r>
            <a:r>
              <a:rPr lang="ru">
                <a:solidFill>
                  <a:srgbClr val="0000CC"/>
                </a:solidFill>
              </a:rPr>
              <a:t>doWork</a:t>
            </a:r>
            <a:r>
              <a:rPr lang="ru">
                <a:solidFill>
                  <a:srgbClr val="333333"/>
                </a:solidFill>
              </a:rPr>
              <a:t>(</a:t>
            </a:r>
            <a:r>
              <a:rPr lang="ru">
                <a:solidFill>
                  <a:srgbClr val="333333"/>
                </a:solidFill>
                <a:highlight>
                  <a:srgbClr val="FFF0F0"/>
                </a:highlight>
              </a:rPr>
              <a:t>'one'</a:t>
            </a:r>
            <a:r>
              <a:rPr lang="ru">
                <a:solidFill>
                  <a:srgbClr val="333333"/>
                </a:solidFill>
              </a:rPr>
              <a:t>);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</a:t>
            </a:r>
            <a:r>
              <a:rPr lang="ru">
                <a:solidFill>
                  <a:srgbClr val="888888"/>
                </a:solidFill>
              </a:rPr>
              <a:t>//$this-&gt;doWork('two');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}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</a:t>
            </a:r>
            <a:r>
              <a:rPr b="1" lang="ru">
                <a:solidFill>
                  <a:srgbClr val="008800"/>
                </a:solidFill>
              </a:rPr>
              <a:t>private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8800"/>
                </a:solidFill>
              </a:rPr>
              <a:t>function</a:t>
            </a:r>
            <a:r>
              <a:rPr lang="ru">
                <a:solidFill>
                  <a:srgbClr val="333333"/>
                </a:solidFill>
              </a:rPr>
              <a:t> </a:t>
            </a:r>
            <a:r>
              <a:rPr b="1" lang="ru">
                <a:solidFill>
                  <a:srgbClr val="0066BB"/>
                </a:solidFill>
              </a:rPr>
              <a:t>doWork</a:t>
            </a:r>
            <a:r>
              <a:rPr lang="ru">
                <a:solidFill>
                  <a:srgbClr val="333333"/>
                </a:solidFill>
              </a:rPr>
              <a:t>(</a:t>
            </a:r>
            <a:r>
              <a:rPr lang="ru">
                <a:solidFill>
                  <a:srgbClr val="996633"/>
                </a:solidFill>
              </a:rPr>
              <a:t>$name</a:t>
            </a:r>
            <a:r>
              <a:rPr lang="ru">
                <a:solidFill>
                  <a:srgbClr val="333333"/>
                </a:solidFill>
              </a:rPr>
              <a:t>): void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{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    ...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333333"/>
                </a:solidFill>
              </a:rPr>
              <a:t>    }</a:t>
            </a:r>
            <a:endParaRPr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RemoveUnusedNonEmptyArrayBeforeForeachRector</a:t>
            </a:r>
            <a:endParaRPr/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333333"/>
                </a:solidFill>
              </a:rPr>
              <a:t>   </a:t>
            </a:r>
            <a:r>
              <a:rPr b="1" lang="ru" sz="2000">
                <a:solidFill>
                  <a:srgbClr val="008800"/>
                </a:solidFill>
              </a:rPr>
              <a:t>function</a:t>
            </a:r>
            <a:r>
              <a:rPr lang="ru" sz="2000">
                <a:solidFill>
                  <a:srgbClr val="333333"/>
                </a:solidFill>
              </a:rPr>
              <a:t> </a:t>
            </a:r>
            <a:r>
              <a:rPr b="1" lang="ru" sz="2000">
                <a:solidFill>
                  <a:srgbClr val="0066BB"/>
                </a:solidFill>
              </a:rPr>
              <a:t>sum</a:t>
            </a:r>
            <a:r>
              <a:rPr lang="ru" sz="2000">
                <a:solidFill>
                  <a:srgbClr val="333333"/>
                </a:solidFill>
              </a:rPr>
              <a:t>(</a:t>
            </a:r>
            <a:r>
              <a:rPr lang="ru" sz="2000">
                <a:solidFill>
                  <a:srgbClr val="996633"/>
                </a:solidFill>
              </a:rPr>
              <a:t>$arr</a:t>
            </a:r>
            <a:r>
              <a:rPr lang="ru" sz="2000">
                <a:solidFill>
                  <a:srgbClr val="333333"/>
                </a:solidFill>
              </a:rPr>
              <a:t>)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333333"/>
                </a:solidFill>
              </a:rPr>
              <a:t>    {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rgbClr val="996633"/>
                </a:solidFill>
              </a:rPr>
              <a:t>        </a:t>
            </a:r>
            <a:r>
              <a:rPr lang="ru" sz="2000">
                <a:solidFill>
                  <a:srgbClr val="996633"/>
                </a:solidFill>
              </a:rPr>
              <a:t>$sum</a:t>
            </a:r>
            <a:r>
              <a:rPr lang="ru" sz="2000">
                <a:solidFill>
                  <a:srgbClr val="333333"/>
                </a:solidFill>
              </a:rPr>
              <a:t> = </a:t>
            </a:r>
            <a:r>
              <a:rPr b="1" lang="ru" sz="2000">
                <a:solidFill>
                  <a:srgbClr val="0000DD"/>
                </a:solidFill>
              </a:rPr>
              <a:t>0</a:t>
            </a:r>
            <a:r>
              <a:rPr lang="ru" sz="2000">
                <a:solidFill>
                  <a:srgbClr val="333333"/>
                </a:solidFill>
              </a:rPr>
              <a:t>;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333333"/>
                </a:solidFill>
              </a:rPr>
              <a:t>        </a:t>
            </a:r>
            <a:r>
              <a:rPr b="1" lang="ru" sz="2000">
                <a:solidFill>
                  <a:srgbClr val="008800"/>
                </a:solidFill>
              </a:rPr>
              <a:t>if</a:t>
            </a:r>
            <a:r>
              <a:rPr lang="ru" sz="2000">
                <a:solidFill>
                  <a:srgbClr val="333333"/>
                </a:solidFill>
              </a:rPr>
              <a:t> (!</a:t>
            </a:r>
            <a:r>
              <a:rPr b="1" lang="ru" sz="2000">
                <a:solidFill>
                  <a:srgbClr val="008800"/>
                </a:solidFill>
              </a:rPr>
              <a:t>empty</a:t>
            </a:r>
            <a:r>
              <a:rPr lang="ru" sz="2000">
                <a:solidFill>
                  <a:srgbClr val="333333"/>
                </a:solidFill>
              </a:rPr>
              <a:t>(</a:t>
            </a:r>
            <a:r>
              <a:rPr lang="ru" sz="2000">
                <a:solidFill>
                  <a:srgbClr val="996633"/>
                </a:solidFill>
              </a:rPr>
              <a:t>$arr</a:t>
            </a:r>
            <a:r>
              <a:rPr lang="ru" sz="2000">
                <a:solidFill>
                  <a:srgbClr val="333333"/>
                </a:solidFill>
              </a:rPr>
              <a:t>)) {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333333"/>
                </a:solidFill>
              </a:rPr>
              <a:t>            </a:t>
            </a:r>
            <a:r>
              <a:rPr b="1" lang="ru" sz="2000">
                <a:solidFill>
                  <a:srgbClr val="008800"/>
                </a:solidFill>
              </a:rPr>
              <a:t>foreach</a:t>
            </a:r>
            <a:r>
              <a:rPr lang="ru" sz="2000">
                <a:solidFill>
                  <a:srgbClr val="333333"/>
                </a:solidFill>
              </a:rPr>
              <a:t> (</a:t>
            </a:r>
            <a:r>
              <a:rPr lang="ru" sz="2000">
                <a:solidFill>
                  <a:srgbClr val="996633"/>
                </a:solidFill>
              </a:rPr>
              <a:t>$arr</a:t>
            </a:r>
            <a:r>
              <a:rPr lang="ru" sz="2000">
                <a:solidFill>
                  <a:srgbClr val="333333"/>
                </a:solidFill>
              </a:rPr>
              <a:t> </a:t>
            </a:r>
            <a:r>
              <a:rPr b="1" lang="ru" sz="2000">
                <a:solidFill>
                  <a:srgbClr val="008800"/>
                </a:solidFill>
              </a:rPr>
              <a:t>as</a:t>
            </a:r>
            <a:r>
              <a:rPr lang="ru" sz="2000">
                <a:solidFill>
                  <a:srgbClr val="333333"/>
                </a:solidFill>
              </a:rPr>
              <a:t> </a:t>
            </a:r>
            <a:r>
              <a:rPr lang="ru" sz="2000">
                <a:solidFill>
                  <a:srgbClr val="996633"/>
                </a:solidFill>
              </a:rPr>
              <a:t>$item</a:t>
            </a:r>
            <a:r>
              <a:rPr lang="ru" sz="2000">
                <a:solidFill>
                  <a:srgbClr val="333333"/>
                </a:solidFill>
              </a:rPr>
              <a:t>) {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333333"/>
                </a:solidFill>
              </a:rPr>
              <a:t>                </a:t>
            </a:r>
            <a:r>
              <a:rPr lang="ru" sz="2000">
                <a:solidFill>
                  <a:srgbClr val="996633"/>
                </a:solidFill>
              </a:rPr>
              <a:t>$sum</a:t>
            </a:r>
            <a:r>
              <a:rPr lang="ru" sz="2000">
                <a:solidFill>
                  <a:srgbClr val="333333"/>
                </a:solidFill>
              </a:rPr>
              <a:t> += </a:t>
            </a:r>
            <a:r>
              <a:rPr lang="ru" sz="2000">
                <a:solidFill>
                  <a:srgbClr val="996633"/>
                </a:solidFill>
              </a:rPr>
              <a:t>$item</a:t>
            </a:r>
            <a:r>
              <a:rPr lang="ru" sz="2000">
                <a:solidFill>
                  <a:srgbClr val="333333"/>
                </a:solidFill>
              </a:rPr>
              <a:t>;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333333"/>
                </a:solidFill>
              </a:rPr>
              <a:t>            }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000">
                <a:solidFill>
                  <a:srgbClr val="333333"/>
                </a:solidFill>
              </a:rPr>
              <a:t>        }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rgbClr val="333333"/>
                </a:solidFill>
              </a:rPr>
              <a:t>        </a:t>
            </a:r>
            <a:r>
              <a:rPr b="1" lang="ru" sz="2000">
                <a:solidFill>
                  <a:srgbClr val="008800"/>
                </a:solidFill>
              </a:rPr>
              <a:t>return</a:t>
            </a:r>
            <a:r>
              <a:rPr lang="ru" sz="2000">
                <a:solidFill>
                  <a:srgbClr val="333333"/>
                </a:solidFill>
              </a:rPr>
              <a:t> </a:t>
            </a:r>
            <a:r>
              <a:rPr lang="ru" sz="2000">
                <a:solidFill>
                  <a:srgbClr val="996633"/>
                </a:solidFill>
              </a:rPr>
              <a:t>$sum</a:t>
            </a:r>
            <a:r>
              <a:rPr lang="ru" sz="2000">
                <a:solidFill>
                  <a:srgbClr val="333333"/>
                </a:solidFill>
              </a:rPr>
              <a:t>;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solidFill>
                  <a:srgbClr val="333333"/>
                </a:solidFill>
              </a:rPr>
              <a:t>    }</a:t>
            </a:r>
            <a:endParaRPr sz="20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160" name="Google Shape;16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4000" y="2221569"/>
            <a:ext cx="4109026" cy="2347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Проблемы Rector</a:t>
            </a:r>
            <a:endParaRPr/>
          </a:p>
        </p:txBody>
      </p:sp>
      <p:sp>
        <p:nvSpPr>
          <p:cNvPr id="166" name="Google Shape;166;p31"/>
          <p:cNvSpPr txBox="1"/>
          <p:nvPr>
            <p:ph idx="1" type="body"/>
          </p:nvPr>
        </p:nvSpPr>
        <p:spPr>
          <a:xfrm>
            <a:off x="311700" y="1152475"/>
            <a:ext cx="351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Ломает код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Работает ПОЛУавтоматически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250к строк фиксит около 3х минут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Невозможно использовать в запущенных случаях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0950" y="1152475"/>
            <a:ext cx="4278849" cy="287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Обо мне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350" y="1152475"/>
            <a:ext cx="2861050" cy="381472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826825" y="1017725"/>
            <a:ext cx="5456100" cy="24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Владимир Романичев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CTO в Ветменеджер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Пишу на php с 2009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Ironman 70.3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900">
                <a:solidFill>
                  <a:schemeClr val="dk2"/>
                </a:solidFill>
              </a:rPr>
              <a:t>Есть собачка и котик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удалось нам?</a:t>
            </a:r>
            <a:endParaRPr/>
          </a:p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Удалили 8к строк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Улучшили кодовую базу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Ректор в pipeline следит за кодом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Обновили PHPUnit с 6й на 9ю версию (600 классов за 2 часа)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Ссылки</a:t>
            </a:r>
            <a:endParaRPr/>
          </a:p>
        </p:txBody>
      </p:sp>
      <p:pic>
        <p:nvPicPr>
          <p:cNvPr id="179" name="Google Shape;1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425" y="1076425"/>
            <a:ext cx="3232100" cy="32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88" y="1307200"/>
            <a:ext cx="4162425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Ветменеджер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5715" y="1063225"/>
            <a:ext cx="6432576" cy="35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b="5329" l="14170" r="5086" t="7585"/>
          <a:stretch/>
        </p:blipFill>
        <p:spPr>
          <a:xfrm>
            <a:off x="541200" y="536738"/>
            <a:ext cx="6367674" cy="329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3975" y="1808376"/>
            <a:ext cx="1090775" cy="10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Rector - обновляет и рефакторит код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3600"/>
              <a:t>Удалим слово "legacy" из словаря. </a:t>
            </a:r>
            <a:endParaRPr sz="36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312" y="499176"/>
            <a:ext cx="3659374" cy="414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Выводы о Rector</a:t>
            </a:r>
            <a:endParaRPr/>
          </a:p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Rector не победил legacy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Поддержка legacy - это миллиарды долларов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Что экономит хотя бы 1% стоит миллионы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У ректороподобных инструментов большое будущее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Кому нужен ректор? </a:t>
            </a:r>
            <a:endParaRPr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Много legacy и его нужно развивать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Нет денег, чтобы все переписать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Ваш код </a:t>
            </a:r>
            <a:r>
              <a:rPr lang="ru"/>
              <a:t>соответствует хоть немного </a:t>
            </a:r>
            <a:r>
              <a:rPr lang="ru"/>
              <a:t>PSR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Линтеров вам стало мало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QA у вас есть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Хочется улучшать, но не знаете с чего начать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У вас новый проект с сомнительной командой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Подключаем Rector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333333"/>
                </a:solidFill>
              </a:rPr>
              <a:t>composer require rector/rector --dev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333333"/>
                </a:solidFill>
              </a:rPr>
              <a:t>vendor/bin/rector init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888888"/>
                </a:solidFill>
              </a:rPr>
              <a:t># Запуск 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10795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>
                <a:solidFill>
                  <a:srgbClr val="333333"/>
                </a:solidFill>
              </a:rPr>
              <a:t>vendor/bin/rector process src --dry-run</a:t>
            </a:r>
            <a:endParaRPr sz="2400">
              <a:solidFill>
                <a:srgbClr val="33333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400">
              <a:solidFill>
                <a:srgbClr val="33333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